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7" d="100"/>
          <a:sy n="97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324A-EEAF-E64A-B8A9-FC57E30C8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B0580-B14F-F44C-9C4E-0255F1935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2D28A-68D3-2549-956F-A4F5551D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0D55-6F24-1B48-AF9D-B2E79127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BAE5-DF63-3442-8652-8D988A22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A45D-EE12-0144-A1AE-33AABC77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8ADFB-59B1-2F40-B98B-641437C7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E8E3-3087-3F40-89C8-27949780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25A36-5A30-5B49-82D0-41DD16C8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B564-30F7-2B4E-8508-03EE6CEF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68D1C-9C71-4248-BA05-4B68E12D4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AA897-6854-604A-8317-E8CC3640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97D16-06D4-D04C-87D6-CADD0398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D749B-EAAF-BE4D-BF7D-EF32ECBC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7D361-83EB-944B-BD56-86E34C86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8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DB1-C4D8-9745-8E07-C48BAEB3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E615-D4A4-E243-BC02-E5F5670B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471C-6681-B94E-9799-59F6E3AD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73BE-4CF4-854C-A305-9941A0BD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766-4F4F-1743-B158-DF0C841A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1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8024-BDCF-C042-B1BD-F935988F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5419-EBE5-854F-A93D-CD9C79ED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9DCF1-7CCE-B548-90D4-413D32F3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BF56-1503-734B-9ADC-A1FC5A64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B39A8-3735-2D4B-8043-228D4213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395C-E96F-5941-9BEF-92A698A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A4A8-98E4-8347-9C40-7933B7BE5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36AFD-8113-E84E-9C9C-28F11EE3E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86976-080B-9A4E-8A5C-F01336A7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59896-B17C-8442-94D8-6210B021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DE1E1-5DA4-944E-BB2F-3CCBDEEC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EA6B-8529-A444-8953-5EAB8C67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E7516-C19E-6940-9D80-07478942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1E22E-83A4-4142-AE20-4264ABD1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935E7-41F9-DB40-B75A-315D93214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911FC-74B4-E441-A511-EA2007FCE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6AFE0-4B2F-0B45-B53D-5E2068FF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D18C3-CED3-384D-8E4C-5009B7B2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AD618-B332-3848-ACA2-2F53A799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32B1-73CA-B243-A5E9-E7F7B4D7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A139C-C8DB-9344-963D-24ED7144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1C0E6-8BCA-1248-927F-E5189364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69AB0-A7E8-3145-968B-15E73F4E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DF593-593C-4342-B039-D1A4CD69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FE134-CF90-0549-BC39-A194B84B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C9EC-EDF0-C54A-8854-128B4EF6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33E9-2913-6C40-8F63-CD7BED57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16EAE-7273-314D-9899-54F52D6C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14C70-AB3B-C04B-B9A2-4941F6131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73EE3-FEAD-514D-82D3-AB87A9B5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4F4C-E645-A142-85C1-D0BCD432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73F03-89B9-EA4C-9799-A154A678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9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8081-8428-EF40-BA74-9BA27E88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F1388-DD02-6D4C-A166-52F26DCF2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7C7E1-3479-2048-907F-03733A622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3A2A6-4554-AF4F-ADFF-915B4B3F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E6DB5-A337-6747-B4E9-C309C63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7CB5-93C7-744A-95E0-FDA15D43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422281-9D1E-7B4D-9AB2-0306C996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1A7C6-2DF6-3443-8D04-366AF999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63356-C6D3-7145-8681-D416690D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8C435-A960-1D46-A3F4-974DC65743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607B-2B84-AB42-B72D-F30241D9D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F68A-6C7B-4042-929B-BC0CEF45F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595F2-3553-5441-84C0-557647C37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4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A845-C99E-E940-8816-2B5A410FF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2852"/>
            <a:ext cx="9144000" cy="2887112"/>
          </a:xfrm>
        </p:spPr>
        <p:txBody>
          <a:bodyPr>
            <a:normAutofit/>
          </a:bodyPr>
          <a:lstStyle/>
          <a:p>
            <a:r>
              <a:rPr lang="en-US" dirty="0"/>
              <a:t>The world-wide </a:t>
            </a:r>
            <a:r>
              <a:rPr lang="en-US" dirty="0">
                <a:solidFill>
                  <a:srgbClr val="7030A0"/>
                </a:solidFill>
              </a:rPr>
              <a:t>“fast-slow” plant economics spectrum</a:t>
            </a:r>
            <a:r>
              <a:rPr lang="en-US" dirty="0"/>
              <a:t>: a traits manifesto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FA88-920D-EF49-8CCD-B97BFE48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670"/>
            <a:ext cx="9144000" cy="1176130"/>
          </a:xfrm>
        </p:spPr>
        <p:txBody>
          <a:bodyPr>
            <a:normAutofit/>
          </a:bodyPr>
          <a:lstStyle/>
          <a:p>
            <a:r>
              <a:rPr lang="en-US" sz="3600" dirty="0"/>
              <a:t>Reich (2014). </a:t>
            </a:r>
            <a:r>
              <a:rPr lang="en-US" sz="3600" i="1" dirty="0"/>
              <a:t>Journal of Ecology </a:t>
            </a:r>
            <a:r>
              <a:rPr lang="en-US" sz="3600" b="1" dirty="0"/>
              <a:t>102</a:t>
            </a:r>
            <a:r>
              <a:rPr lang="en-US" sz="3600" dirty="0"/>
              <a:t>: 275-301.</a:t>
            </a:r>
          </a:p>
        </p:txBody>
      </p:sp>
    </p:spTree>
    <p:extLst>
      <p:ext uri="{BB962C8B-B14F-4D97-AF65-F5344CB8AC3E}">
        <p14:creationId xmlns:p14="http://schemas.microsoft.com/office/powerpoint/2010/main" val="22951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4. </a:t>
            </a:r>
            <a:r>
              <a:rPr lang="en-US" sz="2800" dirty="0" err="1">
                <a:solidFill>
                  <a:srgbClr val="7030A0"/>
                </a:solidFill>
              </a:rPr>
              <a:t>Spatio</a:t>
            </a:r>
            <a:r>
              <a:rPr lang="en-US" sz="2800" dirty="0">
                <a:solidFill>
                  <a:srgbClr val="7030A0"/>
                </a:solidFill>
              </a:rPr>
              <a:t>-temporal variation in resources all multiple trait combinations to exist in a given environment.</a:t>
            </a:r>
          </a:p>
        </p:txBody>
      </p:sp>
    </p:spTree>
    <p:extLst>
      <p:ext uri="{BB962C8B-B14F-4D97-AF65-F5344CB8AC3E}">
        <p14:creationId xmlns:p14="http://schemas.microsoft.com/office/powerpoint/2010/main" val="366993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5. Mean community traits determine the speed of ecosystem-scale processes.</a:t>
            </a:r>
          </a:p>
        </p:txBody>
      </p:sp>
    </p:spTree>
    <p:extLst>
      <p:ext uri="{BB962C8B-B14F-4D97-AF65-F5344CB8AC3E}">
        <p14:creationId xmlns:p14="http://schemas.microsoft.com/office/powerpoint/2010/main" val="253924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CB76-07A8-F24A-B1D1-191C4CE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6652" cy="1325563"/>
          </a:xfrm>
        </p:spPr>
        <p:txBody>
          <a:bodyPr/>
          <a:lstStyle/>
          <a:p>
            <a:r>
              <a:rPr lang="en-US" dirty="0"/>
              <a:t>Q1: Does the spectra exist?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EF2D2-E116-9C4B-928B-CD13A226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92" y="0"/>
            <a:ext cx="623388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C12FE-8FB5-7546-803B-B6C335A3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1" y="3061252"/>
            <a:ext cx="4727584" cy="34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5728-806C-9F47-A7A5-99040C54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Q2: does the spectra predict performance measures related to growth-survival tradeoffs?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92BE3-2E51-0C4A-BF47-D3A63879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29" y="1948069"/>
            <a:ext cx="5936793" cy="4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6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621C-CC5F-904A-92F9-00643270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44478" cy="2020266"/>
          </a:xfrm>
        </p:spPr>
        <p:txBody>
          <a:bodyPr>
            <a:normAutofit/>
          </a:bodyPr>
          <a:lstStyle/>
          <a:p>
            <a:r>
              <a:rPr lang="en-US" dirty="0"/>
              <a:t>Q3: do these ”syndromes” predict ecosystem-scale processes?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589DB-8918-914B-BCB8-6B03A0E9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21" y="0"/>
            <a:ext cx="2913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5D2E-C953-8547-890F-15839DE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buy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94ECD-9AED-BC47-AF3D-5BF244D39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08D-963C-2E49-A420-2E98B411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00138"/>
            <a:ext cx="10515600" cy="4479027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traits are “morpho-physio-phenological traits traits which impact fitness indirectly via their effects on </a:t>
            </a:r>
            <a:r>
              <a:rPr lang="en-US" dirty="0">
                <a:solidFill>
                  <a:srgbClr val="7030A0"/>
                </a:solidFill>
              </a:rPr>
              <a:t>growth, reproduction, and survival, the three components of individual performance.”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9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70FC-927F-DD4B-8EDF-2108466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some traits…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21-B14D-6844-997F-FC130FAF0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345169"/>
              </p:ext>
            </p:extLst>
          </p:nvPr>
        </p:nvGraphicFramePr>
        <p:xfrm>
          <a:off x="586408" y="1690688"/>
          <a:ext cx="10515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156889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866269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67436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5361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91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leaf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mass per area (1/SLA)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/ A</a:t>
                      </a:r>
                      <a:r>
                        <a:rPr lang="en-US" baseline="-250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Ψ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water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MPa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stem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 hydraulic conductivity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mmol m-1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MPa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3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[no symbol]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m</a:t>
                      </a:r>
                      <a:r>
                        <a:rPr lang="en-US" baseline="30000" dirty="0"/>
                        <a:t>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1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 root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g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2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area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mass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Respiration rate on a mass or area 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µ</a:t>
                      </a:r>
                      <a:r>
                        <a:rPr lang="en-US" dirty="0" err="1"/>
                        <a:t>mol</a:t>
                      </a:r>
                      <a:r>
                        <a:rPr lang="en-US" dirty="0"/>
                        <a:t> m</a:t>
                      </a:r>
                      <a:r>
                        <a:rPr lang="en-US" baseline="30000" dirty="0"/>
                        <a:t>-2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or nmol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s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2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Whole-plant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growth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 g</a:t>
                      </a:r>
                      <a:r>
                        <a:rPr lang="en-US" baseline="30000" dirty="0"/>
                        <a:t>-1</a:t>
                      </a:r>
                      <a:r>
                        <a:rPr lang="en-US" dirty="0"/>
                        <a:t> day</a:t>
                      </a:r>
                      <a:r>
                        <a:rPr lang="en-US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0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18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66B7-226A-7643-8E60-0B02497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characteristics can also be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DBAF-2F9B-6F4C-AE5F-509E01DE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pathway (C3 or C4)</a:t>
            </a:r>
          </a:p>
          <a:p>
            <a:r>
              <a:rPr lang="en-US" sz="4000" dirty="0"/>
              <a:t>Growth form (tree, shrub, forb, grass)</a:t>
            </a:r>
          </a:p>
          <a:p>
            <a:r>
              <a:rPr lang="en-US" sz="4000" dirty="0"/>
              <a:t>Lifespan (annual, perennial)</a:t>
            </a:r>
          </a:p>
          <a:p>
            <a:r>
              <a:rPr lang="en-US" sz="4000" dirty="0"/>
              <a:t>Mycorrhizal association (AM, ECM)</a:t>
            </a:r>
          </a:p>
          <a:p>
            <a:r>
              <a:rPr lang="en-US" sz="4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7643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57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1. Selection is key: being fast in one trait requires being fast in all traits (or else it would be wasteful).</a:t>
            </a:r>
          </a:p>
        </p:txBody>
      </p:sp>
    </p:spTree>
    <p:extLst>
      <p:ext uri="{BB962C8B-B14F-4D97-AF65-F5344CB8AC3E}">
        <p14:creationId xmlns:p14="http://schemas.microsoft.com/office/powerpoint/2010/main" val="230171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2. Biophysics: these constrain speed.</a:t>
            </a:r>
          </a:p>
        </p:txBody>
      </p:sp>
    </p:spTree>
    <p:extLst>
      <p:ext uri="{BB962C8B-B14F-4D97-AF65-F5344CB8AC3E}">
        <p14:creationId xmlns:p14="http://schemas.microsoft.com/office/powerpoint/2010/main" val="111452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F4E1-7461-BB48-A8B0-7A16884D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fast-slow spectrum: </a:t>
            </a:r>
            <a:r>
              <a:rPr lang="en-US" dirty="0">
                <a:solidFill>
                  <a:srgbClr val="7030A0"/>
                </a:solidFill>
              </a:rPr>
              <a:t>core ideas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20B6-35A3-A845-8D95-7F6B5625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186608"/>
            <a:ext cx="2713081" cy="37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AAFBB-5F93-C144-BC34-691CAE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64" y="2835965"/>
            <a:ext cx="3512181" cy="2431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514429-37BE-7644-BD1D-9A3F3F4E1FC8}"/>
              </a:ext>
            </a:extLst>
          </p:cNvPr>
          <p:cNvCxnSpPr/>
          <p:nvPr/>
        </p:nvCxnSpPr>
        <p:spPr>
          <a:xfrm>
            <a:off x="3260035" y="4051852"/>
            <a:ext cx="496956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48B6B7-25D9-3B47-9867-06245383AFF7}"/>
              </a:ext>
            </a:extLst>
          </p:cNvPr>
          <p:cNvSpPr txBox="1"/>
          <p:nvPr/>
        </p:nvSpPr>
        <p:spPr>
          <a:xfrm>
            <a:off x="3260036" y="4297391"/>
            <a:ext cx="4969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3. Having fast traits is advantageous in high-resource environments: over-investment is wasteful in low resource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43386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351</Words>
  <Application>Microsoft Macintosh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world-wide “fast-slow” plant economics spectrum: a traits manifesto</vt:lpstr>
      <vt:lpstr>Functional traits are “morpho-physio-phenological traits traits which impact fitness indirectly via their effects on growth, reproduction, and survival, the three components of individual performance.”</vt:lpstr>
      <vt:lpstr>Let’s talk about some traits…</vt:lpstr>
      <vt:lpstr>…but characteristics can also be traits</vt:lpstr>
      <vt:lpstr>The fast-slow spectrum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The fast-slow spectrum: core ideas</vt:lpstr>
      <vt:lpstr>Q1: Does the spectra exist?</vt:lpstr>
      <vt:lpstr>Q2: does the spectra predict performance measures related to growth-survival tradeoffs?</vt:lpstr>
      <vt:lpstr>Q3: do these ”syndromes” predict ecosystem-scale processes?</vt:lpstr>
      <vt:lpstr>Do you buy it?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world-wide “fast-slow” plant economics spectrum: a traits manifesto</dc:title>
  <dc:creator>Smith, Nick</dc:creator>
  <cp:lastModifiedBy>Smith, Nick</cp:lastModifiedBy>
  <cp:revision>14</cp:revision>
  <dcterms:created xsi:type="dcterms:W3CDTF">2019-01-23T22:13:03Z</dcterms:created>
  <dcterms:modified xsi:type="dcterms:W3CDTF">2019-01-23T22:53:21Z</dcterms:modified>
</cp:coreProperties>
</file>